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26"/>
  </p:notesMasterIdLst>
  <p:sldIdLst>
    <p:sldId id="256" r:id="rId2"/>
    <p:sldId id="282" r:id="rId3"/>
    <p:sldId id="281"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04" y="9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4B9639-6D67-47FF-8A2B-46137D100669}" type="datetimeFigureOut">
              <a:rPr lang="en-US" smtClean="0"/>
              <a:pPr/>
              <a:t>10/31/2012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C2DA5E-51F2-4599-AE6E-C13CA10361A4}" type="slidenum">
              <a:rPr lang="en-US" smtClean="0"/>
              <a:pPr/>
              <a:t>‹#›</a:t>
            </a:fld>
            <a:endParaRPr lang="en-US"/>
          </a:p>
        </p:txBody>
      </p:sp>
    </p:spTree>
    <p:extLst>
      <p:ext uri="{BB962C8B-B14F-4D97-AF65-F5344CB8AC3E}">
        <p14:creationId xmlns:p14="http://schemas.microsoft.com/office/powerpoint/2010/main" val="4096112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C2DA5E-51F2-4599-AE6E-C13CA10361A4}"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9E836CF3-2864-40F8-BCEE-6F771E9F0E06}" type="datetime1">
              <a:rPr lang="en-US" smtClean="0"/>
              <a:pPr/>
              <a:t>10/31/2012</a:t>
            </a:fld>
            <a:endParaRPr lang="en-US"/>
          </a:p>
        </p:txBody>
      </p:sp>
      <p:sp>
        <p:nvSpPr>
          <p:cNvPr id="5" name="Footer Placeholder 4"/>
          <p:cNvSpPr>
            <a:spLocks noGrp="1"/>
          </p:cNvSpPr>
          <p:nvPr>
            <p:ph type="ftr" sz="quarter" idx="11"/>
          </p:nvPr>
        </p:nvSpPr>
        <p:spPr/>
        <p:txBody>
          <a:bodyPr/>
          <a:lstStyle/>
          <a:p>
            <a:r>
              <a:rPr lang="en-US" smtClean="0"/>
              <a:t>MELS 603</a:t>
            </a:r>
            <a:endParaRPr lang="en-US"/>
          </a:p>
        </p:txBody>
      </p:sp>
      <p:sp>
        <p:nvSpPr>
          <p:cNvPr id="6" name="Slide Number Placeholder 5"/>
          <p:cNvSpPr>
            <a:spLocks noGrp="1"/>
          </p:cNvSpPr>
          <p:nvPr>
            <p:ph type="sldNum" sz="quarter" idx="12"/>
          </p:nvPr>
        </p:nvSpPr>
        <p:spPr/>
        <p:txBody>
          <a:bodyPr/>
          <a:lstStyle/>
          <a:p>
            <a:fld id="{F1BC6853-B3E6-4F1C-83A2-7EEE905EAF8C}"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A4F2A2-CDFA-43F2-AD45-FA0B770B2DA5}" type="datetime1">
              <a:rPr lang="en-US" smtClean="0"/>
              <a:pPr/>
              <a:t>10/31/2012</a:t>
            </a:fld>
            <a:endParaRPr lang="en-US"/>
          </a:p>
        </p:txBody>
      </p:sp>
      <p:sp>
        <p:nvSpPr>
          <p:cNvPr id="5" name="Footer Placeholder 4"/>
          <p:cNvSpPr>
            <a:spLocks noGrp="1"/>
          </p:cNvSpPr>
          <p:nvPr>
            <p:ph type="ftr" sz="quarter" idx="11"/>
          </p:nvPr>
        </p:nvSpPr>
        <p:spPr/>
        <p:txBody>
          <a:bodyPr/>
          <a:lstStyle/>
          <a:p>
            <a:r>
              <a:rPr lang="en-US" smtClean="0"/>
              <a:t>MELS 603</a:t>
            </a:r>
            <a:endParaRPr lang="en-US"/>
          </a:p>
        </p:txBody>
      </p:sp>
      <p:sp>
        <p:nvSpPr>
          <p:cNvPr id="6" name="Slide Number Placeholder 5"/>
          <p:cNvSpPr>
            <a:spLocks noGrp="1"/>
          </p:cNvSpPr>
          <p:nvPr>
            <p:ph type="sldNum" sz="quarter" idx="12"/>
          </p:nvPr>
        </p:nvSpPr>
        <p:spPr/>
        <p:txBody>
          <a:bodyPr/>
          <a:lstStyle/>
          <a:p>
            <a:fld id="{F1BC6853-B3E6-4F1C-83A2-7EEE905EAF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B07842-597E-463E-8F97-3F3961F41789}" type="datetime1">
              <a:rPr lang="en-US" smtClean="0"/>
              <a:pPr/>
              <a:t>10/31/2012</a:t>
            </a:fld>
            <a:endParaRPr lang="en-US"/>
          </a:p>
        </p:txBody>
      </p:sp>
      <p:sp>
        <p:nvSpPr>
          <p:cNvPr id="5" name="Footer Placeholder 4"/>
          <p:cNvSpPr>
            <a:spLocks noGrp="1"/>
          </p:cNvSpPr>
          <p:nvPr>
            <p:ph type="ftr" sz="quarter" idx="11"/>
          </p:nvPr>
        </p:nvSpPr>
        <p:spPr>
          <a:xfrm>
            <a:off x="2640597" y="6377459"/>
            <a:ext cx="3836404" cy="365125"/>
          </a:xfrm>
        </p:spPr>
        <p:txBody>
          <a:bodyPr/>
          <a:lstStyle/>
          <a:p>
            <a:r>
              <a:rPr lang="en-US" smtClean="0"/>
              <a:t>MELS 603</a:t>
            </a:r>
            <a:endParaRPr lang="en-US"/>
          </a:p>
        </p:txBody>
      </p:sp>
      <p:sp>
        <p:nvSpPr>
          <p:cNvPr id="6" name="Slide Number Placeholder 5"/>
          <p:cNvSpPr>
            <a:spLocks noGrp="1"/>
          </p:cNvSpPr>
          <p:nvPr>
            <p:ph type="sldNum" sz="quarter" idx="12"/>
          </p:nvPr>
        </p:nvSpPr>
        <p:spPr/>
        <p:txBody>
          <a:bodyPr/>
          <a:lstStyle/>
          <a:p>
            <a:fld id="{F1BC6853-B3E6-4F1C-83A2-7EEE905EAF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725D5F-357C-4ABE-B521-4B0F091F15C5}" type="datetime1">
              <a:rPr lang="en-US" smtClean="0"/>
              <a:pPr/>
              <a:t>10/31/2012</a:t>
            </a:fld>
            <a:endParaRPr lang="en-US"/>
          </a:p>
        </p:txBody>
      </p:sp>
      <p:sp>
        <p:nvSpPr>
          <p:cNvPr id="5" name="Footer Placeholder 4"/>
          <p:cNvSpPr>
            <a:spLocks noGrp="1"/>
          </p:cNvSpPr>
          <p:nvPr>
            <p:ph type="ftr" sz="quarter" idx="11"/>
          </p:nvPr>
        </p:nvSpPr>
        <p:spPr/>
        <p:txBody>
          <a:bodyPr/>
          <a:lstStyle/>
          <a:p>
            <a:r>
              <a:rPr lang="en-US" smtClean="0"/>
              <a:t>MELS 603</a:t>
            </a:r>
            <a:endParaRPr lang="en-US"/>
          </a:p>
        </p:txBody>
      </p:sp>
      <p:sp>
        <p:nvSpPr>
          <p:cNvPr id="6" name="Slide Number Placeholder 5"/>
          <p:cNvSpPr>
            <a:spLocks noGrp="1"/>
          </p:cNvSpPr>
          <p:nvPr>
            <p:ph type="sldNum" sz="quarter" idx="12"/>
          </p:nvPr>
        </p:nvSpPr>
        <p:spPr/>
        <p:txBody>
          <a:bodyPr/>
          <a:lstStyle/>
          <a:p>
            <a:fld id="{F1BC6853-B3E6-4F1C-83A2-7EEE905EAF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CF0A19-9841-4DF4-97EA-53AE68A2B84E}" type="datetime1">
              <a:rPr lang="en-US" smtClean="0"/>
              <a:pPr/>
              <a:t>10/31/2012</a:t>
            </a:fld>
            <a:endParaRPr lang="en-US"/>
          </a:p>
        </p:txBody>
      </p:sp>
      <p:sp>
        <p:nvSpPr>
          <p:cNvPr id="5" name="Footer Placeholder 4"/>
          <p:cNvSpPr>
            <a:spLocks noGrp="1"/>
          </p:cNvSpPr>
          <p:nvPr>
            <p:ph type="ftr" sz="quarter" idx="11"/>
          </p:nvPr>
        </p:nvSpPr>
        <p:spPr/>
        <p:txBody>
          <a:bodyPr/>
          <a:lstStyle/>
          <a:p>
            <a:r>
              <a:rPr lang="en-US" smtClean="0"/>
              <a:t>MELS 603</a:t>
            </a:r>
            <a:endParaRPr lang="en-US"/>
          </a:p>
        </p:txBody>
      </p:sp>
      <p:sp>
        <p:nvSpPr>
          <p:cNvPr id="6" name="Slide Number Placeholder 5"/>
          <p:cNvSpPr>
            <a:spLocks noGrp="1"/>
          </p:cNvSpPr>
          <p:nvPr>
            <p:ph type="sldNum" sz="quarter" idx="12"/>
          </p:nvPr>
        </p:nvSpPr>
        <p:spPr/>
        <p:txBody>
          <a:bodyPr/>
          <a:lstStyle/>
          <a:p>
            <a:fld id="{F1BC6853-B3E6-4F1C-83A2-7EEE905EAF8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6E4C78A-2014-43E1-B96E-B600A98D2925}" type="datetime1">
              <a:rPr lang="en-US" smtClean="0"/>
              <a:pPr/>
              <a:t>10/31/2012</a:t>
            </a:fld>
            <a:endParaRPr lang="en-US"/>
          </a:p>
        </p:txBody>
      </p:sp>
      <p:sp>
        <p:nvSpPr>
          <p:cNvPr id="6" name="Footer Placeholder 5"/>
          <p:cNvSpPr>
            <a:spLocks noGrp="1"/>
          </p:cNvSpPr>
          <p:nvPr>
            <p:ph type="ftr" sz="quarter" idx="11"/>
          </p:nvPr>
        </p:nvSpPr>
        <p:spPr/>
        <p:txBody>
          <a:bodyPr/>
          <a:lstStyle/>
          <a:p>
            <a:r>
              <a:rPr lang="en-US" smtClean="0"/>
              <a:t>MELS 603</a:t>
            </a:r>
            <a:endParaRPr lang="en-US"/>
          </a:p>
        </p:txBody>
      </p:sp>
      <p:sp>
        <p:nvSpPr>
          <p:cNvPr id="7" name="Slide Number Placeholder 6"/>
          <p:cNvSpPr>
            <a:spLocks noGrp="1"/>
          </p:cNvSpPr>
          <p:nvPr>
            <p:ph type="sldNum" sz="quarter" idx="12"/>
          </p:nvPr>
        </p:nvSpPr>
        <p:spPr/>
        <p:txBody>
          <a:bodyPr/>
          <a:lstStyle/>
          <a:p>
            <a:fld id="{F1BC6853-B3E6-4F1C-83A2-7EEE905EAF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6362677-5BE0-497C-8FCF-78CC2704CB32}" type="datetime1">
              <a:rPr lang="en-US" smtClean="0"/>
              <a:pPr/>
              <a:t>10/31/2012</a:t>
            </a:fld>
            <a:endParaRPr lang="en-US"/>
          </a:p>
        </p:txBody>
      </p:sp>
      <p:sp>
        <p:nvSpPr>
          <p:cNvPr id="8" name="Footer Placeholder 7"/>
          <p:cNvSpPr>
            <a:spLocks noGrp="1"/>
          </p:cNvSpPr>
          <p:nvPr>
            <p:ph type="ftr" sz="quarter" idx="11"/>
          </p:nvPr>
        </p:nvSpPr>
        <p:spPr/>
        <p:txBody>
          <a:bodyPr/>
          <a:lstStyle/>
          <a:p>
            <a:r>
              <a:rPr lang="en-US" smtClean="0"/>
              <a:t>MELS 603</a:t>
            </a:r>
            <a:endParaRPr lang="en-US"/>
          </a:p>
        </p:txBody>
      </p:sp>
      <p:sp>
        <p:nvSpPr>
          <p:cNvPr id="9" name="Slide Number Placeholder 8"/>
          <p:cNvSpPr>
            <a:spLocks noGrp="1"/>
          </p:cNvSpPr>
          <p:nvPr>
            <p:ph type="sldNum" sz="quarter" idx="12"/>
          </p:nvPr>
        </p:nvSpPr>
        <p:spPr/>
        <p:txBody>
          <a:bodyPr/>
          <a:lstStyle/>
          <a:p>
            <a:fld id="{F1BC6853-B3E6-4F1C-83A2-7EEE905EAF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E33D472-6810-43AF-A878-27BBC5E03F89}" type="datetime1">
              <a:rPr lang="en-US" smtClean="0"/>
              <a:pPr/>
              <a:t>10/31/2012</a:t>
            </a:fld>
            <a:endParaRPr lang="en-US"/>
          </a:p>
        </p:txBody>
      </p:sp>
      <p:sp>
        <p:nvSpPr>
          <p:cNvPr id="4" name="Footer Placeholder 3"/>
          <p:cNvSpPr>
            <a:spLocks noGrp="1"/>
          </p:cNvSpPr>
          <p:nvPr>
            <p:ph type="ftr" sz="quarter" idx="11"/>
          </p:nvPr>
        </p:nvSpPr>
        <p:spPr/>
        <p:txBody>
          <a:bodyPr/>
          <a:lstStyle/>
          <a:p>
            <a:r>
              <a:rPr lang="en-US" smtClean="0"/>
              <a:t>MELS 603</a:t>
            </a:r>
            <a:endParaRPr lang="en-US"/>
          </a:p>
        </p:txBody>
      </p:sp>
      <p:sp>
        <p:nvSpPr>
          <p:cNvPr id="5" name="Slide Number Placeholder 4"/>
          <p:cNvSpPr>
            <a:spLocks noGrp="1"/>
          </p:cNvSpPr>
          <p:nvPr>
            <p:ph type="sldNum" sz="quarter" idx="12"/>
          </p:nvPr>
        </p:nvSpPr>
        <p:spPr/>
        <p:txBody>
          <a:bodyPr/>
          <a:lstStyle/>
          <a:p>
            <a:fld id="{F1BC6853-B3E6-4F1C-83A2-7EEE905EAF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BB614A-EA26-4F77-A68D-7B2C8D2686F6}" type="datetime1">
              <a:rPr lang="en-US" smtClean="0"/>
              <a:pPr/>
              <a:t>10/31/2012</a:t>
            </a:fld>
            <a:endParaRPr lang="en-US"/>
          </a:p>
        </p:txBody>
      </p:sp>
      <p:sp>
        <p:nvSpPr>
          <p:cNvPr id="3" name="Footer Placeholder 2"/>
          <p:cNvSpPr>
            <a:spLocks noGrp="1"/>
          </p:cNvSpPr>
          <p:nvPr>
            <p:ph type="ftr" sz="quarter" idx="11"/>
          </p:nvPr>
        </p:nvSpPr>
        <p:spPr/>
        <p:txBody>
          <a:bodyPr/>
          <a:lstStyle/>
          <a:p>
            <a:r>
              <a:rPr lang="en-US" smtClean="0"/>
              <a:t>MELS 603</a:t>
            </a:r>
            <a:endParaRPr lang="en-US"/>
          </a:p>
        </p:txBody>
      </p:sp>
      <p:sp>
        <p:nvSpPr>
          <p:cNvPr id="4" name="Slide Number Placeholder 3"/>
          <p:cNvSpPr>
            <a:spLocks noGrp="1"/>
          </p:cNvSpPr>
          <p:nvPr>
            <p:ph type="sldNum" sz="quarter" idx="12"/>
          </p:nvPr>
        </p:nvSpPr>
        <p:spPr/>
        <p:txBody>
          <a:bodyPr/>
          <a:lstStyle/>
          <a:p>
            <a:fld id="{F1BC6853-B3E6-4F1C-83A2-7EEE905EAF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13AC56-332A-4C37-BCEC-0611A5583827}" type="datetime1">
              <a:rPr lang="en-US" smtClean="0"/>
              <a:pPr/>
              <a:t>10/31/2012</a:t>
            </a:fld>
            <a:endParaRPr lang="en-US"/>
          </a:p>
        </p:txBody>
      </p:sp>
      <p:sp>
        <p:nvSpPr>
          <p:cNvPr id="6" name="Footer Placeholder 5"/>
          <p:cNvSpPr>
            <a:spLocks noGrp="1"/>
          </p:cNvSpPr>
          <p:nvPr>
            <p:ph type="ftr" sz="quarter" idx="11"/>
          </p:nvPr>
        </p:nvSpPr>
        <p:spPr/>
        <p:txBody>
          <a:bodyPr/>
          <a:lstStyle/>
          <a:p>
            <a:r>
              <a:rPr lang="en-US" smtClean="0"/>
              <a:t>MELS 603</a:t>
            </a:r>
            <a:endParaRPr lang="en-US"/>
          </a:p>
        </p:txBody>
      </p:sp>
      <p:sp>
        <p:nvSpPr>
          <p:cNvPr id="7" name="Slide Number Placeholder 6"/>
          <p:cNvSpPr>
            <a:spLocks noGrp="1"/>
          </p:cNvSpPr>
          <p:nvPr>
            <p:ph type="sldNum" sz="quarter" idx="12"/>
          </p:nvPr>
        </p:nvSpPr>
        <p:spPr/>
        <p:txBody>
          <a:bodyPr/>
          <a:lstStyle/>
          <a:p>
            <a:fld id="{F1BC6853-B3E6-4F1C-83A2-7EEE905EAF8C}"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B8DBCF4-D656-4EF7-9D6A-32F09F20B0C6}" type="datetime1">
              <a:rPr lang="en-US" smtClean="0"/>
              <a:pPr/>
              <a:t>10/31/2012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n-US" smtClean="0"/>
              <a:t>MELS 603</a:t>
            </a:r>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F1BC6853-B3E6-4F1C-83A2-7EEE905EAF8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BE46617-CDA8-4E47-9E92-62A3A8CC5B79}" type="datetime1">
              <a:rPr lang="en-US" smtClean="0"/>
              <a:pPr/>
              <a:t>10/31/2012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n-US" smtClean="0"/>
              <a:t>MELS 603</a:t>
            </a: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1BC6853-B3E6-4F1C-83A2-7EEE905EAF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a:t>Legal Rights and Responsibilities of Staff and Students</a:t>
            </a:r>
          </a:p>
        </p:txBody>
      </p:sp>
      <p:sp>
        <p:nvSpPr>
          <p:cNvPr id="3" name="Subtitle 2"/>
          <p:cNvSpPr>
            <a:spLocks noGrp="1"/>
          </p:cNvSpPr>
          <p:nvPr>
            <p:ph type="subTitle" idx="1"/>
          </p:nvPr>
        </p:nvSpPr>
        <p:spPr/>
        <p:txBody>
          <a:bodyPr/>
          <a:lstStyle/>
          <a:p>
            <a:r>
              <a:rPr lang="en-US" dirty="0"/>
              <a:t>MELS 601</a:t>
            </a:r>
          </a:p>
          <a:p>
            <a:r>
              <a:rPr lang="en-US" dirty="0"/>
              <a:t>Ubben Ch. </a:t>
            </a:r>
            <a:r>
              <a:rPr lang="en-US" dirty="0" smtClean="0"/>
              <a:t>16</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Role in Education</a:t>
            </a:r>
            <a:endParaRPr lang="en-US" dirty="0"/>
          </a:p>
        </p:txBody>
      </p:sp>
      <p:sp>
        <p:nvSpPr>
          <p:cNvPr id="3" name="Content Placeholder 2"/>
          <p:cNvSpPr>
            <a:spLocks noGrp="1"/>
          </p:cNvSpPr>
          <p:nvPr>
            <p:ph idx="1"/>
          </p:nvPr>
        </p:nvSpPr>
        <p:spPr/>
        <p:txBody>
          <a:bodyPr/>
          <a:lstStyle/>
          <a:p>
            <a:r>
              <a:rPr lang="en-US" dirty="0" smtClean="0"/>
              <a:t>US Constitution</a:t>
            </a:r>
          </a:p>
          <a:p>
            <a:pPr lvl="1"/>
            <a:r>
              <a:rPr lang="en-US" dirty="0" smtClean="0"/>
              <a:t>Silent about Education</a:t>
            </a:r>
          </a:p>
          <a:p>
            <a:pPr lvl="1"/>
            <a:r>
              <a:rPr lang="en-US" dirty="0" smtClean="0"/>
              <a:t>Does confer basic rights on individuals</a:t>
            </a:r>
          </a:p>
          <a:p>
            <a:pPr lvl="2"/>
            <a:r>
              <a:rPr lang="en-US" dirty="0" smtClean="0"/>
              <a:t>These rights must be respected by school personnel</a:t>
            </a:r>
          </a:p>
          <a:p>
            <a:endParaRPr lang="en-US" dirty="0" smtClean="0"/>
          </a:p>
          <a:p>
            <a:r>
              <a:rPr lang="en-US" dirty="0" smtClean="0"/>
              <a:t>The Constitution is the supreme law of the land and state authority over education must be exercised consistent with its provisions</a:t>
            </a:r>
          </a:p>
          <a:p>
            <a:pPr lvl="2"/>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Welfare Clause</a:t>
            </a:r>
            <a:endParaRPr lang="en-US" dirty="0"/>
          </a:p>
        </p:txBody>
      </p:sp>
      <p:sp>
        <p:nvSpPr>
          <p:cNvPr id="3" name="Content Placeholder 2"/>
          <p:cNvSpPr>
            <a:spLocks noGrp="1"/>
          </p:cNvSpPr>
          <p:nvPr>
            <p:ph idx="1"/>
          </p:nvPr>
        </p:nvSpPr>
        <p:spPr/>
        <p:txBody>
          <a:bodyPr/>
          <a:lstStyle/>
          <a:p>
            <a:r>
              <a:rPr lang="en-US" dirty="0" smtClean="0"/>
              <a:t>Article I, Section 8:</a:t>
            </a:r>
          </a:p>
          <a:p>
            <a:pPr lvl="1"/>
            <a:r>
              <a:rPr lang="en-US" dirty="0" smtClean="0"/>
              <a:t>Congress has the power “to lay and collect taxes, duties, imposts, and excises, to pay the debt and provide for the common defense and </a:t>
            </a:r>
            <a:r>
              <a:rPr lang="en-US" b="1" dirty="0" smtClean="0">
                <a:solidFill>
                  <a:srgbClr val="FF0000"/>
                </a:solidFill>
              </a:rPr>
              <a:t>general welfare </a:t>
            </a:r>
            <a:r>
              <a:rPr lang="en-US" dirty="0" smtClean="0"/>
              <a:t>of the United States.”</a:t>
            </a:r>
          </a:p>
          <a:p>
            <a:pPr lvl="1"/>
            <a:endParaRPr lang="en-US" dirty="0" smtClean="0"/>
          </a:p>
          <a:p>
            <a:r>
              <a:rPr lang="en-US" dirty="0" smtClean="0"/>
              <a:t>Legislation has been enacted to provide monetary support base on the general welfare clause</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Obligation of Contracts Clause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Article 1, Section 10:</a:t>
            </a:r>
          </a:p>
          <a:p>
            <a:pPr lvl="2"/>
            <a:r>
              <a:rPr lang="en-US" dirty="0" smtClean="0"/>
              <a:t>“No State shall enter into any Treaty, Alliance, or Confederation; grant Letters of Marque and reprisal; coin Money; emit Bills of Credit; make any Thing but gold and silver Coin a Tender in Payment of Debts; pass any Bill of Attainder, ex post facto Law, </a:t>
            </a:r>
            <a:r>
              <a:rPr lang="en-US" b="1" dirty="0" smtClean="0">
                <a:solidFill>
                  <a:srgbClr val="FF0000"/>
                </a:solidFill>
              </a:rPr>
              <a:t>or Law impairing the Obligation of Contracts</a:t>
            </a:r>
            <a:r>
              <a:rPr lang="en-US" dirty="0" smtClean="0"/>
              <a:t>, or grant any Title of Nobility”</a:t>
            </a:r>
          </a:p>
          <a:p>
            <a:pPr lvl="2"/>
            <a:endParaRPr lang="en-US" dirty="0" smtClean="0"/>
          </a:p>
          <a:p>
            <a:r>
              <a:rPr lang="en-US" dirty="0" smtClean="0"/>
              <a:t>Administrators, certified staff, and non-certified staff are protected from arbitrary dismissals by contractual agreements</a:t>
            </a:r>
          </a:p>
          <a:p>
            <a:endParaRPr lang="en-US" dirty="0" smtClean="0"/>
          </a:p>
        </p:txBody>
      </p:sp>
      <p:sp>
        <p:nvSpPr>
          <p:cNvPr id="4" name="Slide Number Placeholder 3"/>
          <p:cNvSpPr>
            <a:spLocks noGrp="1"/>
          </p:cNvSpPr>
          <p:nvPr>
            <p:ph type="sldNum" sz="quarter" idx="12"/>
          </p:nvPr>
        </p:nvSpPr>
        <p:spPr/>
        <p:txBody>
          <a:bodyPr/>
          <a:lstStyle/>
          <a:p>
            <a:fld id="{F1BC6853-B3E6-4F1C-83A2-7EEE905EAF8C}"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Bill of Rights:</a:t>
            </a:r>
            <a:br>
              <a:rPr lang="en-US" dirty="0" smtClean="0"/>
            </a:br>
            <a:r>
              <a:rPr lang="en-US" dirty="0" smtClean="0"/>
              <a:t>1</a:t>
            </a:r>
            <a:r>
              <a:rPr lang="en-US" baseline="30000" dirty="0" smtClean="0"/>
              <a:t>st</a:t>
            </a:r>
            <a:r>
              <a:rPr lang="en-US" dirty="0" smtClean="0"/>
              <a:t> Amendment</a:t>
            </a:r>
            <a:endParaRPr lang="en-US" dirty="0"/>
          </a:p>
        </p:txBody>
      </p:sp>
      <p:sp>
        <p:nvSpPr>
          <p:cNvPr id="3" name="Content Placeholder 2"/>
          <p:cNvSpPr>
            <a:spLocks noGrp="1"/>
          </p:cNvSpPr>
          <p:nvPr>
            <p:ph idx="1"/>
          </p:nvPr>
        </p:nvSpPr>
        <p:spPr/>
        <p:txBody>
          <a:bodyPr/>
          <a:lstStyle/>
          <a:p>
            <a:pPr lvl="1">
              <a:buNone/>
            </a:pPr>
            <a:r>
              <a:rPr lang="en-US" dirty="0" smtClean="0"/>
              <a:t>“Congress shall make no law respecting an establishment of religion, or prohibiting the free exercise thereof; or abridging the freedom of speech, or of the press; or the right of the people peaceably to assemble, and to petition the Government for a redress of grievances.”</a:t>
            </a:r>
          </a:p>
          <a:p>
            <a:pPr lvl="1">
              <a:buNone/>
            </a:pPr>
            <a:endParaRPr lang="en-US" dirty="0" smtClean="0"/>
          </a:p>
          <a:p>
            <a:pPr lvl="1">
              <a:buNone/>
            </a:pPr>
            <a:r>
              <a:rPr lang="en-US" dirty="0" smtClean="0">
                <a:solidFill>
                  <a:srgbClr val="FF0000"/>
                </a:solidFill>
              </a:rPr>
              <a:t>What liberties are protected by the 1</a:t>
            </a:r>
            <a:r>
              <a:rPr lang="en-US" baseline="30000" dirty="0" smtClean="0">
                <a:solidFill>
                  <a:srgbClr val="FF0000"/>
                </a:solidFill>
              </a:rPr>
              <a:t>st</a:t>
            </a:r>
            <a:r>
              <a:rPr lang="en-US" dirty="0" smtClean="0">
                <a:solidFill>
                  <a:srgbClr val="FF0000"/>
                </a:solidFill>
              </a:rPr>
              <a:t> Amendment?</a:t>
            </a:r>
          </a:p>
        </p:txBody>
      </p:sp>
      <p:sp>
        <p:nvSpPr>
          <p:cNvPr id="4" name="Slide Number Placeholder 3"/>
          <p:cNvSpPr>
            <a:spLocks noGrp="1"/>
          </p:cNvSpPr>
          <p:nvPr>
            <p:ph type="sldNum" sz="quarter" idx="12"/>
          </p:nvPr>
        </p:nvSpPr>
        <p:spPr/>
        <p:txBody>
          <a:bodyPr/>
          <a:lstStyle/>
          <a:p>
            <a:fld id="{F1BC6853-B3E6-4F1C-83A2-7EEE905EAF8C}"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Bill of Rights:</a:t>
            </a:r>
            <a:br>
              <a:rPr lang="en-US" dirty="0" smtClean="0"/>
            </a:br>
            <a:r>
              <a:rPr lang="en-US" dirty="0" smtClean="0"/>
              <a:t>4</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a:t>
            </a:r>
          </a:p>
          <a:p>
            <a:pPr>
              <a:buNone/>
            </a:pPr>
            <a:endParaRPr lang="en-US" dirty="0" smtClean="0"/>
          </a:p>
          <a:p>
            <a:pPr>
              <a:buNone/>
            </a:pPr>
            <a:r>
              <a:rPr lang="en-US" dirty="0" smtClean="0">
                <a:solidFill>
                  <a:srgbClr val="FF0000"/>
                </a:solidFill>
              </a:rPr>
              <a:t>What liberties are protected by the 4</a:t>
            </a:r>
            <a:r>
              <a:rPr lang="en-US" baseline="30000" dirty="0" smtClean="0">
                <a:solidFill>
                  <a:srgbClr val="FF0000"/>
                </a:solidFill>
              </a:rPr>
              <a:t>th</a:t>
            </a:r>
            <a:r>
              <a:rPr lang="en-US" dirty="0" smtClean="0">
                <a:solidFill>
                  <a:srgbClr val="FF0000"/>
                </a:solidFill>
              </a:rPr>
              <a:t> Amendment?</a:t>
            </a:r>
          </a:p>
        </p:txBody>
      </p:sp>
      <p:sp>
        <p:nvSpPr>
          <p:cNvPr id="4" name="Slide Number Placeholder 3"/>
          <p:cNvSpPr>
            <a:spLocks noGrp="1"/>
          </p:cNvSpPr>
          <p:nvPr>
            <p:ph type="sldNum" sz="quarter" idx="12"/>
          </p:nvPr>
        </p:nvSpPr>
        <p:spPr/>
        <p:txBody>
          <a:bodyPr/>
          <a:lstStyle/>
          <a:p>
            <a:fld id="{F1BC6853-B3E6-4F1C-83A2-7EEE905EAF8C}"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Bill of Rights:</a:t>
            </a:r>
            <a:br>
              <a:rPr lang="en-US" dirty="0" smtClean="0"/>
            </a:br>
            <a:r>
              <a:rPr lang="en-US" dirty="0" smtClean="0"/>
              <a:t>8</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lstStyle/>
          <a:p>
            <a:pPr>
              <a:buNone/>
            </a:pPr>
            <a:r>
              <a:rPr lang="en-US" dirty="0" smtClean="0"/>
              <a:t>“Excessive bail shall not be required, nor excessive fines be imposed, nor cruel or unusual punishments inflicted.”</a:t>
            </a:r>
          </a:p>
          <a:p>
            <a:pPr>
              <a:buNone/>
            </a:pPr>
            <a:endParaRPr lang="en-US" dirty="0" smtClean="0"/>
          </a:p>
          <a:p>
            <a:pPr>
              <a:buNone/>
            </a:pPr>
            <a:r>
              <a:rPr lang="en-US" dirty="0" smtClean="0">
                <a:solidFill>
                  <a:srgbClr val="FF0000"/>
                </a:solidFill>
              </a:rPr>
              <a:t>What liberties are protected by the 8</a:t>
            </a:r>
            <a:r>
              <a:rPr lang="en-US" baseline="30000" dirty="0" smtClean="0">
                <a:solidFill>
                  <a:srgbClr val="FF0000"/>
                </a:solidFill>
              </a:rPr>
              <a:t>th</a:t>
            </a:r>
            <a:r>
              <a:rPr lang="en-US" dirty="0" smtClean="0">
                <a:solidFill>
                  <a:srgbClr val="FF0000"/>
                </a:solidFill>
              </a:rPr>
              <a:t> Amendment?</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F1BC6853-B3E6-4F1C-83A2-7EEE905EAF8C}"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Section 1:</a:t>
            </a:r>
          </a:p>
          <a:p>
            <a:pPr>
              <a:buNone/>
            </a:pPr>
            <a:r>
              <a:rPr lang="en-US" dirty="0" smtClean="0"/>
              <a:t>“All persons born or naturalized in the United States, and subject to the jurisdiction thereof, are citizens of the Untied States and of the State wherein they reside. 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a:t>
            </a:r>
          </a:p>
          <a:p>
            <a:pPr>
              <a:buNone/>
            </a:pPr>
            <a:endParaRPr lang="en-US" dirty="0" smtClean="0"/>
          </a:p>
          <a:p>
            <a:pPr>
              <a:buNone/>
            </a:pPr>
            <a:endParaRPr lang="en-US" dirty="0" smtClean="0"/>
          </a:p>
          <a:p>
            <a:pPr>
              <a:buNone/>
            </a:pPr>
            <a:r>
              <a:rPr lang="en-US" dirty="0" smtClean="0">
                <a:solidFill>
                  <a:srgbClr val="FF0000"/>
                </a:solidFill>
              </a:rPr>
              <a:t>What liberties are protected by the 14</a:t>
            </a:r>
            <a:r>
              <a:rPr lang="en-US" baseline="30000" dirty="0" smtClean="0">
                <a:solidFill>
                  <a:srgbClr val="FF0000"/>
                </a:solidFill>
              </a:rPr>
              <a:t>th</a:t>
            </a:r>
            <a:r>
              <a:rPr lang="en-US" dirty="0" smtClean="0">
                <a:solidFill>
                  <a:srgbClr val="FF0000"/>
                </a:solidFill>
              </a:rPr>
              <a:t> Amendment?</a:t>
            </a:r>
          </a:p>
          <a:p>
            <a:pPr>
              <a:buNone/>
            </a:pPr>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a:t>
            </a:r>
            <a:r>
              <a:rPr lang="en-US" baseline="30000" dirty="0" smtClean="0"/>
              <a:t>th</a:t>
            </a:r>
            <a:r>
              <a:rPr lang="en-US" dirty="0" smtClean="0"/>
              <a:t> Amendment:</a:t>
            </a:r>
            <a:br>
              <a:rPr lang="en-US" dirty="0" smtClean="0"/>
            </a:br>
            <a:r>
              <a:rPr lang="en-US" dirty="0" smtClean="0"/>
              <a:t>Due Process Clause</a:t>
            </a:r>
            <a:endParaRPr lang="en-US" dirty="0"/>
          </a:p>
        </p:txBody>
      </p:sp>
      <p:sp>
        <p:nvSpPr>
          <p:cNvPr id="3" name="Content Placeholder 2"/>
          <p:cNvSpPr>
            <a:spLocks noGrp="1"/>
          </p:cNvSpPr>
          <p:nvPr>
            <p:ph idx="1"/>
          </p:nvPr>
        </p:nvSpPr>
        <p:spPr/>
        <p:txBody>
          <a:bodyPr/>
          <a:lstStyle/>
          <a:p>
            <a:r>
              <a:rPr lang="en-US" dirty="0" smtClean="0"/>
              <a:t>States are prohibited from denying citizens of life, liberty, or property without due process of law.</a:t>
            </a:r>
          </a:p>
          <a:p>
            <a:endParaRPr lang="en-US" dirty="0" smtClean="0"/>
          </a:p>
          <a:p>
            <a:r>
              <a:rPr lang="en-US" dirty="0" smtClean="0"/>
              <a:t>Property Rights: legitimate expectations of entitlement created through state laws, regulations, or contracts.</a:t>
            </a:r>
          </a:p>
        </p:txBody>
      </p:sp>
      <p:sp>
        <p:nvSpPr>
          <p:cNvPr id="4" name="Slide Number Placeholder 3"/>
          <p:cNvSpPr>
            <a:spLocks noGrp="1"/>
          </p:cNvSpPr>
          <p:nvPr>
            <p:ph type="sldNum" sz="quarter" idx="12"/>
          </p:nvPr>
        </p:nvSpPr>
        <p:spPr/>
        <p:txBody>
          <a:bodyPr/>
          <a:lstStyle/>
          <a:p>
            <a:fld id="{F1BC6853-B3E6-4F1C-83A2-7EEE905EAF8C}"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a:t>
            </a:r>
            <a:r>
              <a:rPr lang="en-US" baseline="30000" dirty="0" smtClean="0"/>
              <a:t>th</a:t>
            </a:r>
            <a:r>
              <a:rPr lang="en-US" dirty="0" smtClean="0"/>
              <a:t> Amendment:</a:t>
            </a:r>
            <a:br>
              <a:rPr lang="en-US" dirty="0" smtClean="0"/>
            </a:br>
            <a:r>
              <a:rPr lang="en-US" dirty="0" smtClean="0"/>
              <a:t>Due Process Clause</a:t>
            </a:r>
            <a:endParaRPr lang="en-US" dirty="0"/>
          </a:p>
        </p:txBody>
      </p:sp>
      <p:sp>
        <p:nvSpPr>
          <p:cNvPr id="3" name="Content Placeholder 2"/>
          <p:cNvSpPr>
            <a:spLocks noGrp="1"/>
          </p:cNvSpPr>
          <p:nvPr>
            <p:ph idx="1"/>
          </p:nvPr>
        </p:nvSpPr>
        <p:spPr/>
        <p:txBody>
          <a:bodyPr/>
          <a:lstStyle/>
          <a:p>
            <a:r>
              <a:rPr lang="en-US" dirty="0" smtClean="0"/>
              <a:t>Implications</a:t>
            </a:r>
          </a:p>
          <a:p>
            <a:pPr lvl="1"/>
            <a:r>
              <a:rPr lang="en-US" dirty="0" smtClean="0"/>
              <a:t>Compulsory school attendance gives students a property right to attend school</a:t>
            </a:r>
          </a:p>
          <a:p>
            <a:pPr lvl="1"/>
            <a:r>
              <a:rPr lang="en-US" dirty="0" smtClean="0"/>
              <a:t>Tenure gives teachers a property right for continued employment</a:t>
            </a:r>
          </a:p>
          <a:p>
            <a:r>
              <a:rPr lang="en-US" dirty="0" smtClean="0"/>
              <a:t>Supreme Court precedence supports the notion that states cannot interfere with fundamental constitutional liberties.</a:t>
            </a:r>
          </a:p>
        </p:txBody>
      </p:sp>
      <p:sp>
        <p:nvSpPr>
          <p:cNvPr id="4" name="Slide Number Placeholder 3"/>
          <p:cNvSpPr>
            <a:spLocks noGrp="1"/>
          </p:cNvSpPr>
          <p:nvPr>
            <p:ph type="sldNum" sz="quarter" idx="12"/>
          </p:nvPr>
        </p:nvSpPr>
        <p:spPr/>
        <p:txBody>
          <a:bodyPr/>
          <a:lstStyle/>
          <a:p>
            <a:fld id="{F1BC6853-B3E6-4F1C-83A2-7EEE905EAF8C}"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a:t>
            </a:r>
            <a:r>
              <a:rPr lang="en-US" baseline="30000" dirty="0" smtClean="0"/>
              <a:t>th</a:t>
            </a:r>
            <a:r>
              <a:rPr lang="en-US" dirty="0" smtClean="0"/>
              <a:t> Amendment:</a:t>
            </a:r>
            <a:br>
              <a:rPr lang="en-US" dirty="0" smtClean="0"/>
            </a:br>
            <a:r>
              <a:rPr lang="en-US" dirty="0" smtClean="0"/>
              <a:t>Due Process Clause</a:t>
            </a:r>
            <a:endParaRPr lang="en-US" dirty="0"/>
          </a:p>
        </p:txBody>
      </p:sp>
      <p:sp>
        <p:nvSpPr>
          <p:cNvPr id="3" name="Content Placeholder 2"/>
          <p:cNvSpPr>
            <a:spLocks noGrp="1"/>
          </p:cNvSpPr>
          <p:nvPr>
            <p:ph idx="1"/>
          </p:nvPr>
        </p:nvSpPr>
        <p:spPr/>
        <p:txBody>
          <a:bodyPr/>
          <a:lstStyle/>
          <a:p>
            <a:r>
              <a:rPr lang="en-US" dirty="0" smtClean="0"/>
              <a:t>The 14</a:t>
            </a:r>
            <a:r>
              <a:rPr lang="en-US" baseline="30000" dirty="0" smtClean="0"/>
              <a:t>th</a:t>
            </a:r>
            <a:r>
              <a:rPr lang="en-US" dirty="0" smtClean="0"/>
              <a:t> Amendment is important in school litigation since education is a state function; claims that public school policies or practices impair personal freedoms (e.g. First Amendment free speech guarantees) often are initiated through the Fourteenth Amendment.</a:t>
            </a:r>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you ever heard…</a:t>
            </a:r>
            <a:endParaRPr lang="en-US" dirty="0"/>
          </a:p>
        </p:txBody>
      </p:sp>
      <p:sp>
        <p:nvSpPr>
          <p:cNvPr id="3" name="Content Placeholder 2"/>
          <p:cNvSpPr>
            <a:spLocks noGrp="1"/>
          </p:cNvSpPr>
          <p:nvPr>
            <p:ph idx="1"/>
          </p:nvPr>
        </p:nvSpPr>
        <p:spPr/>
        <p:txBody>
          <a:bodyPr/>
          <a:lstStyle/>
          <a:p>
            <a:r>
              <a:rPr lang="en-US" dirty="0" smtClean="0"/>
              <a:t>Lawsuit</a:t>
            </a:r>
          </a:p>
          <a:p>
            <a:r>
              <a:rPr lang="en-US" dirty="0" smtClean="0"/>
              <a:t>I didn’t know that.</a:t>
            </a:r>
          </a:p>
          <a:p>
            <a:r>
              <a:rPr lang="en-US" dirty="0" smtClean="0"/>
              <a:t>Does that apply to me?</a:t>
            </a:r>
          </a:p>
          <a:p>
            <a:r>
              <a:rPr lang="en-US" dirty="0" smtClean="0"/>
              <a:t>Can I be liable?</a:t>
            </a:r>
          </a:p>
          <a:p>
            <a:r>
              <a:rPr lang="en-US" dirty="0" smtClean="0"/>
              <a:t>How did I get into this?</a:t>
            </a:r>
          </a:p>
          <a:p>
            <a:r>
              <a:rPr lang="en-US" dirty="0" smtClean="0"/>
              <a:t>Boy, that was a dumb thing to do.</a:t>
            </a:r>
          </a:p>
          <a:p>
            <a:r>
              <a:rPr lang="en-US" dirty="0" smtClean="0"/>
              <a:t>Who says I have to do that</a:t>
            </a:r>
          </a:p>
          <a:p>
            <a:r>
              <a:rPr lang="en-US" dirty="0" smtClean="0"/>
              <a:t>Why me? Just why?</a:t>
            </a:r>
            <a:endParaRPr lang="en-US" dirty="0"/>
          </a:p>
        </p:txBody>
      </p:sp>
      <p:sp>
        <p:nvSpPr>
          <p:cNvPr id="5" name="Slide Number Placeholder 4"/>
          <p:cNvSpPr>
            <a:spLocks noGrp="1"/>
          </p:cNvSpPr>
          <p:nvPr>
            <p:ph type="sldNum" sz="quarter" idx="12"/>
          </p:nvPr>
        </p:nvSpPr>
        <p:spPr/>
        <p:txBody>
          <a:bodyPr/>
          <a:lstStyle/>
          <a:p>
            <a:fld id="{F1BC6853-B3E6-4F1C-83A2-7EEE905EAF8C}"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Legislation</a:t>
            </a:r>
            <a:endParaRPr lang="en-US" dirty="0"/>
          </a:p>
        </p:txBody>
      </p:sp>
      <p:sp>
        <p:nvSpPr>
          <p:cNvPr id="3" name="Content Placeholder 2"/>
          <p:cNvSpPr>
            <a:spLocks noGrp="1"/>
          </p:cNvSpPr>
          <p:nvPr>
            <p:ph idx="1"/>
          </p:nvPr>
        </p:nvSpPr>
        <p:spPr/>
        <p:txBody>
          <a:bodyPr/>
          <a:lstStyle/>
          <a:p>
            <a:r>
              <a:rPr lang="en-US" dirty="0" smtClean="0"/>
              <a:t>Federal Funding (Categorical)</a:t>
            </a:r>
          </a:p>
          <a:p>
            <a:pPr lvl="1"/>
            <a:r>
              <a:rPr lang="en-US" dirty="0" smtClean="0"/>
              <a:t>Title 1</a:t>
            </a:r>
          </a:p>
          <a:p>
            <a:pPr lvl="1"/>
            <a:r>
              <a:rPr lang="en-US" dirty="0" smtClean="0"/>
              <a:t>Exceptional Children</a:t>
            </a:r>
          </a:p>
          <a:p>
            <a:pPr lvl="1"/>
            <a:r>
              <a:rPr lang="en-US" dirty="0" smtClean="0"/>
              <a:t>Child Nutrition</a:t>
            </a:r>
          </a:p>
          <a:p>
            <a:pPr lvl="1"/>
            <a:r>
              <a:rPr lang="en-US" dirty="0" smtClean="0"/>
              <a:t>No Child Left Behind</a:t>
            </a:r>
          </a:p>
          <a:p>
            <a:pPr lvl="1"/>
            <a:endParaRPr lang="en-US" dirty="0" smtClean="0"/>
          </a:p>
          <a:p>
            <a:pPr lvl="1">
              <a:buNone/>
            </a:pPr>
            <a:r>
              <a:rPr lang="en-US" dirty="0" smtClean="0"/>
              <a:t>Each state can reject this funding; however, if accepted it must follow federal guidelines:</a:t>
            </a:r>
          </a:p>
          <a:p>
            <a:pPr lvl="1"/>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Civil Rights Laws: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All Educational Institutions must comply with these laws:</a:t>
            </a:r>
          </a:p>
          <a:p>
            <a:r>
              <a:rPr lang="en-US" dirty="0" smtClean="0"/>
              <a:t>Title VII: Employment Discrimination</a:t>
            </a:r>
          </a:p>
          <a:p>
            <a:pPr lvl="1"/>
            <a:r>
              <a:rPr lang="en-US" dirty="0" smtClean="0"/>
              <a:t>Can’t discriminate on the basis of race, color, sex, religion, or national origin</a:t>
            </a:r>
          </a:p>
          <a:p>
            <a:pPr lvl="1"/>
            <a:endParaRPr lang="en-US" dirty="0" smtClean="0"/>
          </a:p>
          <a:p>
            <a:r>
              <a:rPr lang="en-US" dirty="0" smtClean="0"/>
              <a:t>Age Discrimination Act of 1967:</a:t>
            </a:r>
          </a:p>
          <a:p>
            <a:pPr lvl="1"/>
            <a:r>
              <a:rPr lang="en-US" dirty="0" smtClean="0"/>
              <a:t>Protects employees over the age of 40 against age-base discrimination</a:t>
            </a:r>
          </a:p>
          <a:p>
            <a:pPr lvl="1"/>
            <a:endParaRPr lang="en-US" dirty="0" smtClean="0"/>
          </a:p>
          <a:p>
            <a:r>
              <a:rPr lang="en-US" dirty="0" smtClean="0"/>
              <a:t>Title IX of the Education Amendments of 1972:</a:t>
            </a:r>
          </a:p>
          <a:p>
            <a:pPr lvl="1"/>
            <a:r>
              <a:rPr lang="en-US" dirty="0" smtClean="0"/>
              <a:t>Barred sex discrimination against participants in education programs</a:t>
            </a:r>
          </a:p>
          <a:p>
            <a:endParaRPr lang="en-US" dirty="0" smtClean="0"/>
          </a:p>
        </p:txBody>
      </p:sp>
      <p:sp>
        <p:nvSpPr>
          <p:cNvPr id="4" name="Slide Number Placeholder 3"/>
          <p:cNvSpPr>
            <a:spLocks noGrp="1"/>
          </p:cNvSpPr>
          <p:nvPr>
            <p:ph type="sldNum" sz="quarter" idx="12"/>
          </p:nvPr>
        </p:nvSpPr>
        <p:spPr/>
        <p:txBody>
          <a:bodyPr/>
          <a:lstStyle/>
          <a:p>
            <a:fld id="{F1BC6853-B3E6-4F1C-83A2-7EEE905EAF8C}"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Rights Laws: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Rehabilitation Act of 1973:</a:t>
            </a:r>
          </a:p>
          <a:p>
            <a:pPr lvl="1"/>
            <a:r>
              <a:rPr lang="en-US" dirty="0" smtClean="0"/>
              <a:t>Prohibiting discrimination against otherwise qualified persons with disabilities</a:t>
            </a:r>
          </a:p>
          <a:p>
            <a:pPr lvl="1"/>
            <a:endParaRPr lang="en-US" dirty="0" smtClean="0"/>
          </a:p>
          <a:p>
            <a:r>
              <a:rPr lang="en-US" dirty="0" smtClean="0"/>
              <a:t>Age Discrimination Act of 1975</a:t>
            </a:r>
          </a:p>
          <a:p>
            <a:pPr lvl="1"/>
            <a:r>
              <a:rPr lang="en-US" dirty="0" smtClean="0"/>
              <a:t>Barring age discrimination in federally assisted programs or activities</a:t>
            </a:r>
          </a:p>
          <a:p>
            <a:pPr lvl="1"/>
            <a:endParaRPr lang="en-US" dirty="0" smtClean="0"/>
          </a:p>
          <a:p>
            <a:r>
              <a:rPr lang="en-US" dirty="0" smtClean="0"/>
              <a:t>Family Educational Rights and Privacy Act</a:t>
            </a:r>
          </a:p>
          <a:p>
            <a:pPr lvl="1"/>
            <a:r>
              <a:rPr lang="en-US" dirty="0" smtClean="0"/>
              <a:t>Guarantees parents access to their children’s records and keeps the records confidential</a:t>
            </a:r>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 and Structure of the Judicial System</a:t>
            </a:r>
            <a:endParaRPr lang="en-US" dirty="0"/>
          </a:p>
        </p:txBody>
      </p:sp>
      <p:sp>
        <p:nvSpPr>
          <p:cNvPr id="3" name="Content Placeholder 2"/>
          <p:cNvSpPr>
            <a:spLocks noGrp="1"/>
          </p:cNvSpPr>
          <p:nvPr>
            <p:ph idx="1"/>
          </p:nvPr>
        </p:nvSpPr>
        <p:spPr/>
        <p:txBody>
          <a:bodyPr/>
          <a:lstStyle/>
          <a:p>
            <a:r>
              <a:rPr lang="en-US" dirty="0" smtClean="0"/>
              <a:t>State Courts</a:t>
            </a:r>
          </a:p>
          <a:p>
            <a:pPr lvl="1"/>
            <a:r>
              <a:rPr lang="en-US" dirty="0" smtClean="0"/>
              <a:t>Trial Courts, </a:t>
            </a:r>
          </a:p>
          <a:p>
            <a:pPr lvl="1"/>
            <a:r>
              <a:rPr lang="en-US" dirty="0" smtClean="0"/>
              <a:t>Courts of General Jurisdiction, </a:t>
            </a:r>
          </a:p>
          <a:p>
            <a:pPr lvl="2"/>
            <a:r>
              <a:rPr lang="en-US" dirty="0" smtClean="0"/>
              <a:t>(can hear all kinds, criminal, civil, family, probate, and so forth)</a:t>
            </a:r>
          </a:p>
          <a:p>
            <a:pPr lvl="1"/>
            <a:r>
              <a:rPr lang="en-US" dirty="0" smtClean="0"/>
              <a:t>Courts of Special Jurisdiction</a:t>
            </a:r>
          </a:p>
          <a:p>
            <a:pPr lvl="2"/>
            <a:r>
              <a:rPr lang="en-US" dirty="0" smtClean="0"/>
              <a:t>(can hear only certain types of cases, bankruptcy, family matters, etc.)</a:t>
            </a:r>
          </a:p>
        </p:txBody>
      </p:sp>
      <p:sp>
        <p:nvSpPr>
          <p:cNvPr id="4" name="Slide Number Placeholder 3"/>
          <p:cNvSpPr>
            <a:spLocks noGrp="1"/>
          </p:cNvSpPr>
          <p:nvPr>
            <p:ph type="sldNum" sz="quarter" idx="12"/>
          </p:nvPr>
        </p:nvSpPr>
        <p:spPr/>
        <p:txBody>
          <a:bodyPr/>
          <a:lstStyle/>
          <a:p>
            <a:fld id="{F1BC6853-B3E6-4F1C-83A2-7EEE905EAF8C}"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 and Structure of the Judicial System</a:t>
            </a:r>
            <a:endParaRPr lang="en-US" dirty="0"/>
          </a:p>
        </p:txBody>
      </p:sp>
      <p:sp>
        <p:nvSpPr>
          <p:cNvPr id="3" name="Content Placeholder 2"/>
          <p:cNvSpPr>
            <a:spLocks noGrp="1"/>
          </p:cNvSpPr>
          <p:nvPr>
            <p:ph idx="1"/>
          </p:nvPr>
        </p:nvSpPr>
        <p:spPr/>
        <p:txBody>
          <a:bodyPr/>
          <a:lstStyle/>
          <a:p>
            <a:r>
              <a:rPr lang="en-US" dirty="0" smtClean="0"/>
              <a:t>Federal Courts</a:t>
            </a:r>
          </a:p>
          <a:p>
            <a:pPr lvl="1"/>
            <a:r>
              <a:rPr lang="en-US" dirty="0" smtClean="0"/>
              <a:t>District Courts</a:t>
            </a:r>
          </a:p>
          <a:p>
            <a:pPr lvl="1"/>
            <a:r>
              <a:rPr lang="en-US" dirty="0" smtClean="0"/>
              <a:t>Circuit Courts of Appeal</a:t>
            </a:r>
          </a:p>
          <a:p>
            <a:pPr lvl="1"/>
            <a:r>
              <a:rPr lang="en-US" dirty="0" smtClean="0"/>
              <a:t>The Supreme Court</a:t>
            </a:r>
          </a:p>
          <a:p>
            <a:endParaRPr lang="en-US" dirty="0" smtClean="0"/>
          </a:p>
          <a:p>
            <a:r>
              <a:rPr lang="en-US" dirty="0" smtClean="0"/>
              <a:t>13 federal circuits:</a:t>
            </a:r>
          </a:p>
          <a:p>
            <a:endParaRPr lang="en-US" dirty="0" smtClean="0"/>
          </a:p>
          <a:p>
            <a:pPr>
              <a:buNone/>
            </a:pPr>
            <a:r>
              <a:rPr lang="en-US" dirty="0" smtClean="0"/>
              <a:t>	</a:t>
            </a:r>
            <a:r>
              <a:rPr lang="en-US" dirty="0" smtClean="0">
                <a:solidFill>
                  <a:srgbClr val="FF0000"/>
                </a:solidFill>
              </a:rPr>
              <a:t>North Carolina is in what circuit?</a:t>
            </a:r>
            <a:endParaRPr lang="en-US" dirty="0" smtClean="0">
              <a:solidFill>
                <a:srgbClr val="FF0000"/>
              </a:solidFill>
            </a:endParaRPr>
          </a:p>
        </p:txBody>
      </p:sp>
      <p:sp>
        <p:nvSpPr>
          <p:cNvPr id="4" name="Slide Number Placeholder 3"/>
          <p:cNvSpPr>
            <a:spLocks noGrp="1"/>
          </p:cNvSpPr>
          <p:nvPr>
            <p:ph type="sldNum" sz="quarter" idx="12"/>
          </p:nvPr>
        </p:nvSpPr>
        <p:spPr/>
        <p:txBody>
          <a:bodyPr/>
          <a:lstStyle/>
          <a:p>
            <a:fld id="{F1BC6853-B3E6-4F1C-83A2-7EEE905EAF8C}" type="slidenum">
              <a:rPr lang="en-US" smtClean="0"/>
              <a:pPr/>
              <a:t>24</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352800"/>
            <a:ext cx="5334000" cy="2438400"/>
          </a:xfrm>
        </p:spPr>
        <p:txBody>
          <a:bodyPr>
            <a:normAutofit/>
          </a:bodyPr>
          <a:lstStyle/>
          <a:p>
            <a:pPr>
              <a:buNone/>
            </a:pPr>
            <a:r>
              <a:rPr lang="en-US" sz="4400" dirty="0" smtClean="0"/>
              <a:t>Why is it important </a:t>
            </a:r>
          </a:p>
          <a:p>
            <a:pPr>
              <a:buNone/>
            </a:pPr>
            <a:r>
              <a:rPr lang="en-US" sz="4400" dirty="0" smtClean="0"/>
              <a:t>to know about </a:t>
            </a:r>
          </a:p>
          <a:p>
            <a:pPr>
              <a:buNone/>
            </a:pPr>
            <a:r>
              <a:rPr lang="en-US" sz="4400" dirty="0" smtClean="0"/>
              <a:t>school law?</a:t>
            </a:r>
            <a:endParaRPr lang="en-US" sz="4400" dirty="0"/>
          </a:p>
        </p:txBody>
      </p:sp>
      <p:sp>
        <p:nvSpPr>
          <p:cNvPr id="5" name="Slide Number Placeholder 4"/>
          <p:cNvSpPr>
            <a:spLocks noGrp="1"/>
          </p:cNvSpPr>
          <p:nvPr>
            <p:ph type="sldNum" sz="quarter" idx="12"/>
          </p:nvPr>
        </p:nvSpPr>
        <p:spPr/>
        <p:txBody>
          <a:bodyPr/>
          <a:lstStyle/>
          <a:p>
            <a:fld id="{F1BC6853-B3E6-4F1C-83A2-7EEE905EAF8C}" type="slidenum">
              <a:rPr lang="en-US" smtClean="0"/>
              <a:pPr/>
              <a:t>3</a:t>
            </a:fld>
            <a:endParaRPr lang="en-US"/>
          </a:p>
        </p:txBody>
      </p:sp>
      <p:pic>
        <p:nvPicPr>
          <p:cNvPr id="6" name="Picture 2" descr="C:\Documents and Settings\Jeff\Local Settings\Temporary Internet Files\Content.IE5\4N8V7NTF\MC900434403[1].wmf"/>
          <p:cNvPicPr>
            <a:picLocks noChangeAspect="1" noChangeArrowheads="1"/>
          </p:cNvPicPr>
          <p:nvPr/>
        </p:nvPicPr>
        <p:blipFill>
          <a:blip r:embed="rId2" cstate="print"/>
          <a:srcRect/>
          <a:stretch>
            <a:fillRect/>
          </a:stretch>
        </p:blipFill>
        <p:spPr bwMode="auto">
          <a:xfrm>
            <a:off x="5638800" y="1752600"/>
            <a:ext cx="2971800" cy="416329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Control of Public Education</a:t>
            </a:r>
            <a:endParaRPr lang="en-US" dirty="0"/>
          </a:p>
        </p:txBody>
      </p:sp>
      <p:sp>
        <p:nvSpPr>
          <p:cNvPr id="3" name="Content Placeholder 2"/>
          <p:cNvSpPr>
            <a:spLocks noGrp="1"/>
          </p:cNvSpPr>
          <p:nvPr>
            <p:ph idx="1"/>
          </p:nvPr>
        </p:nvSpPr>
        <p:spPr/>
        <p:txBody>
          <a:bodyPr/>
          <a:lstStyle/>
          <a:p>
            <a:r>
              <a:rPr lang="en-US" dirty="0" smtClean="0"/>
              <a:t>Since the United States Constitution does not authorize Congress to provide for education, the legal control of public education resides with the state as one of its sovereign powers.</a:t>
            </a:r>
          </a:p>
          <a:p>
            <a:pPr lvl="1"/>
            <a:r>
              <a:rPr lang="en-US" dirty="0" smtClean="0"/>
              <a:t>10</a:t>
            </a:r>
            <a:r>
              <a:rPr lang="en-US" baseline="30000" dirty="0" smtClean="0"/>
              <a:t>th</a:t>
            </a:r>
            <a:r>
              <a:rPr lang="en-US" dirty="0" smtClean="0"/>
              <a:t> Amendment:</a:t>
            </a:r>
          </a:p>
          <a:p>
            <a:pPr lvl="2">
              <a:buNone/>
            </a:pPr>
            <a:r>
              <a:rPr lang="en-US" dirty="0" smtClean="0"/>
              <a:t>“The powers not delegated to the United States by the constitution, nor prohibited by it to the States, are reserved to the States respectively, or to the people.”</a:t>
            </a:r>
          </a:p>
          <a:p>
            <a:pPr lvl="2">
              <a:buNone/>
            </a:pPr>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Legislative Power</a:t>
            </a:r>
            <a:endParaRPr lang="en-US" dirty="0"/>
          </a:p>
        </p:txBody>
      </p:sp>
      <p:sp>
        <p:nvSpPr>
          <p:cNvPr id="3" name="Content Placeholder 2"/>
          <p:cNvSpPr>
            <a:spLocks noGrp="1"/>
          </p:cNvSpPr>
          <p:nvPr>
            <p:ph idx="1"/>
          </p:nvPr>
        </p:nvSpPr>
        <p:spPr/>
        <p:txBody>
          <a:bodyPr/>
          <a:lstStyle/>
          <a:p>
            <a:r>
              <a:rPr lang="en-US" dirty="0" smtClean="0"/>
              <a:t>States have plenary (absolute) power to make laws governing education</a:t>
            </a:r>
          </a:p>
          <a:p>
            <a:endParaRPr lang="en-US" dirty="0" smtClean="0"/>
          </a:p>
          <a:p>
            <a:r>
              <a:rPr lang="en-US" dirty="0" smtClean="0"/>
              <a:t>State Legislatures can authorize state funds to non-public educational systems, i.e. Charter </a:t>
            </a:r>
            <a:r>
              <a:rPr lang="en-US" dirty="0" smtClean="0"/>
              <a:t>Schools</a:t>
            </a:r>
            <a:endParaRPr lang="en-US" dirty="0" smtClean="0"/>
          </a:p>
          <a:p>
            <a:endParaRPr lang="en-US" dirty="0" smtClean="0"/>
          </a:p>
          <a:p>
            <a:r>
              <a:rPr lang="en-US" dirty="0" smtClean="0"/>
              <a:t>Local School Boards govern by powers conferred to them by the state </a:t>
            </a:r>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Agencies</a:t>
            </a:r>
            <a:endParaRPr lang="en-US" dirty="0"/>
          </a:p>
        </p:txBody>
      </p:sp>
      <p:sp>
        <p:nvSpPr>
          <p:cNvPr id="3" name="Content Placeholder 2"/>
          <p:cNvSpPr>
            <a:spLocks noGrp="1"/>
          </p:cNvSpPr>
          <p:nvPr>
            <p:ph idx="1"/>
          </p:nvPr>
        </p:nvSpPr>
        <p:spPr/>
        <p:txBody>
          <a:bodyPr/>
          <a:lstStyle/>
          <a:p>
            <a:r>
              <a:rPr lang="en-US" dirty="0" smtClean="0"/>
              <a:t>Legislature</a:t>
            </a:r>
          </a:p>
          <a:p>
            <a:r>
              <a:rPr lang="en-US" dirty="0" smtClean="0"/>
              <a:t>Governor</a:t>
            </a:r>
          </a:p>
          <a:p>
            <a:r>
              <a:rPr lang="en-US" dirty="0" smtClean="0"/>
              <a:t>State Board of Education</a:t>
            </a:r>
          </a:p>
          <a:p>
            <a:r>
              <a:rPr lang="en-US" dirty="0" smtClean="0"/>
              <a:t>State Superintendent of Schools</a:t>
            </a:r>
          </a:p>
          <a:p>
            <a:r>
              <a:rPr lang="en-US" dirty="0" smtClean="0"/>
              <a:t>Chairman of the State Board of Education</a:t>
            </a:r>
          </a:p>
          <a:p>
            <a:r>
              <a:rPr lang="en-US" dirty="0" smtClean="0"/>
              <a:t>Local Board of Education</a:t>
            </a:r>
          </a:p>
          <a:p>
            <a:r>
              <a:rPr lang="en-US" dirty="0" smtClean="0"/>
              <a:t>Superintendent of Schools</a:t>
            </a:r>
          </a:p>
        </p:txBody>
      </p:sp>
      <p:sp>
        <p:nvSpPr>
          <p:cNvPr id="4" name="Slide Number Placeholder 3"/>
          <p:cNvSpPr>
            <a:spLocks noGrp="1"/>
          </p:cNvSpPr>
          <p:nvPr>
            <p:ph type="sldNum" sz="quarter" idx="12"/>
          </p:nvPr>
        </p:nvSpPr>
        <p:spPr/>
        <p:txBody>
          <a:bodyPr/>
          <a:lstStyle/>
          <a:p>
            <a:fld id="{F1BC6853-B3E6-4F1C-83A2-7EEE905EAF8C}"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School Boards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It is the responsibility of local Boards of Education to set policy</a:t>
            </a:r>
          </a:p>
          <a:p>
            <a:r>
              <a:rPr lang="en-US" dirty="0" smtClean="0"/>
              <a:t>Local Boards must act as one body</a:t>
            </a:r>
          </a:p>
          <a:p>
            <a:r>
              <a:rPr lang="en-US" dirty="0" smtClean="0"/>
              <a:t>Individual Board members are not empowered to make policies or perform official acts on behalf of the board.</a:t>
            </a:r>
          </a:p>
          <a:p>
            <a:r>
              <a:rPr lang="en-US" dirty="0" smtClean="0"/>
              <a:t>Board meetings are subject to public records law and must always be open to the public</a:t>
            </a:r>
          </a:p>
          <a:p>
            <a:r>
              <a:rPr lang="en-US" dirty="0" smtClean="0"/>
              <a:t>A majority of Board members cannot meet without public notice</a:t>
            </a:r>
          </a:p>
        </p:txBody>
      </p:sp>
      <p:sp>
        <p:nvSpPr>
          <p:cNvPr id="4" name="Slide Number Placeholder 3"/>
          <p:cNvSpPr>
            <a:spLocks noGrp="1"/>
          </p:cNvSpPr>
          <p:nvPr>
            <p:ph type="sldNum" sz="quarter" idx="12"/>
          </p:nvPr>
        </p:nvSpPr>
        <p:spPr/>
        <p:txBody>
          <a:bodyPr/>
          <a:lstStyle/>
          <a:p>
            <a:fld id="{F1BC6853-B3E6-4F1C-83A2-7EEE905EAF8C}"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School Boards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Courts tend to not want to interfere with local school board decisions</a:t>
            </a:r>
          </a:p>
          <a:p>
            <a:endParaRPr lang="en-US" dirty="0" smtClean="0"/>
          </a:p>
          <a:p>
            <a:r>
              <a:rPr lang="en-US" dirty="0" smtClean="0"/>
              <a:t>However, a court will reverse a school board decision that is arbitrary, capricious, or outside the board’s legal authority</a:t>
            </a:r>
          </a:p>
          <a:p>
            <a:endParaRPr lang="en-US" dirty="0" smtClean="0"/>
          </a:p>
          <a:p>
            <a:r>
              <a:rPr lang="en-US" dirty="0" smtClean="0"/>
              <a:t>State law gives local boards specific legal powers necessary to achieve the purpose of educating students</a:t>
            </a:r>
          </a:p>
          <a:p>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School Boards</a:t>
            </a:r>
            <a:endParaRPr lang="en-US" dirty="0"/>
          </a:p>
        </p:txBody>
      </p:sp>
      <p:sp>
        <p:nvSpPr>
          <p:cNvPr id="3" name="Content Placeholder 2"/>
          <p:cNvSpPr>
            <a:spLocks noGrp="1"/>
          </p:cNvSpPr>
          <p:nvPr>
            <p:ph idx="1"/>
          </p:nvPr>
        </p:nvSpPr>
        <p:spPr/>
        <p:txBody>
          <a:bodyPr>
            <a:normAutofit lnSpcReduction="10000"/>
          </a:bodyPr>
          <a:lstStyle/>
          <a:p>
            <a:r>
              <a:rPr lang="en-US" dirty="0" smtClean="0"/>
              <a:t>Are authorized to perform discretionary duties (those involving judgment)</a:t>
            </a:r>
          </a:p>
          <a:p>
            <a:endParaRPr lang="en-US" dirty="0" smtClean="0"/>
          </a:p>
          <a:p>
            <a:r>
              <a:rPr lang="en-US" dirty="0" smtClean="0"/>
              <a:t>School personnel can only perform ministerial duties necessary to carry out policies.</a:t>
            </a:r>
          </a:p>
          <a:p>
            <a:pPr lvl="1"/>
            <a:r>
              <a:rPr lang="en-US" dirty="0" smtClean="0"/>
              <a:t>Employees work for the board not the principal/individual school</a:t>
            </a:r>
          </a:p>
          <a:p>
            <a:pPr lvl="1"/>
            <a:r>
              <a:rPr lang="en-US" dirty="0" smtClean="0"/>
              <a:t>Educators create rules and procedures that support policy</a:t>
            </a:r>
            <a:endParaRPr lang="en-US" dirty="0"/>
          </a:p>
        </p:txBody>
      </p:sp>
      <p:sp>
        <p:nvSpPr>
          <p:cNvPr id="4" name="Slide Number Placeholder 3"/>
          <p:cNvSpPr>
            <a:spLocks noGrp="1"/>
          </p:cNvSpPr>
          <p:nvPr>
            <p:ph type="sldNum" sz="quarter" idx="12"/>
          </p:nvPr>
        </p:nvSpPr>
        <p:spPr/>
        <p:txBody>
          <a:bodyPr/>
          <a:lstStyle/>
          <a:p>
            <a:fld id="{F1BC6853-B3E6-4F1C-83A2-7EEE905EAF8C}"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1738</TotalTime>
  <Words>1235</Words>
  <Application>Microsoft Office PowerPoint</Application>
  <PresentationFormat>On-screen Show (4:3)</PresentationFormat>
  <Paragraphs>164</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Module</vt:lpstr>
      <vt:lpstr>Legal Rights and Responsibilities of Staff and Students</vt:lpstr>
      <vt:lpstr>Have you ever heard…</vt:lpstr>
      <vt:lpstr>PowerPoint Presentation</vt:lpstr>
      <vt:lpstr>State Control of Public Education</vt:lpstr>
      <vt:lpstr>Legislative Power</vt:lpstr>
      <vt:lpstr>State Agencies</vt:lpstr>
      <vt:lpstr>Local School Boards</vt:lpstr>
      <vt:lpstr>Local School Boards</vt:lpstr>
      <vt:lpstr>Local School Boards</vt:lpstr>
      <vt:lpstr>Federal Role in Education</vt:lpstr>
      <vt:lpstr>General Welfare Clause</vt:lpstr>
      <vt:lpstr>Obligation of Contracts Clause</vt:lpstr>
      <vt:lpstr>Bill of Rights: 1st Amendment</vt:lpstr>
      <vt:lpstr>Bill of Rights: 4th Amendment</vt:lpstr>
      <vt:lpstr>Bill of Rights: 8th Amendment</vt:lpstr>
      <vt:lpstr>14th Amendment</vt:lpstr>
      <vt:lpstr>14th Amendment: Due Process Clause</vt:lpstr>
      <vt:lpstr>14th Amendment: Due Process Clause</vt:lpstr>
      <vt:lpstr>14th Amendment: Due Process Clause</vt:lpstr>
      <vt:lpstr>Federal Legislation</vt:lpstr>
      <vt:lpstr>Civil Rights Laws:</vt:lpstr>
      <vt:lpstr>Civil Rights Laws:</vt:lpstr>
      <vt:lpstr>Function and Structure of the Judicial System</vt:lpstr>
      <vt:lpstr>Function and Structure of the Judicial System</vt:lpstr>
    </vt:vector>
  </TitlesOfParts>
  <Company>Caldwell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Framework of Public Education</dc:title>
  <dc:creator>Jeff Church</dc:creator>
  <cp:lastModifiedBy>Jeff Church</cp:lastModifiedBy>
  <cp:revision>30</cp:revision>
  <dcterms:created xsi:type="dcterms:W3CDTF">2011-08-21T20:01:19Z</dcterms:created>
  <dcterms:modified xsi:type="dcterms:W3CDTF">2012-10-31T11:14:51Z</dcterms:modified>
</cp:coreProperties>
</file>